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6" r:id="rId3"/>
    <p:sldId id="261" r:id="rId4"/>
    <p:sldId id="262" r:id="rId5"/>
    <p:sldId id="263" r:id="rId6"/>
    <p:sldId id="264" r:id="rId7"/>
    <p:sldId id="267" r:id="rId8"/>
    <p:sldId id="268" r:id="rId9"/>
    <p:sldId id="269" r:id="rId10"/>
    <p:sldId id="270" r:id="rId11"/>
    <p:sldId id="272" r:id="rId12"/>
    <p:sldId id="273" r:id="rId13"/>
    <p:sldId id="274" r:id="rId14"/>
    <p:sldId id="275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E2B1E-27AF-4E0A-BB1C-3CE64234A0A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9541C-BBB5-4BF8-8FF8-5439D6F1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34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00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E21C-0C8F-401A-A172-A6B9C1A50311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DBE6-7F32-4F1A-A1F0-19CFFAF0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44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E21C-0C8F-401A-A172-A6B9C1A50311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DBE6-7F32-4F1A-A1F0-19CFFAF0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41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E21C-0C8F-401A-A172-A6B9C1A50311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DBE6-7F32-4F1A-A1F0-19CFFAF0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80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68926-F5A7-4807-BD01-13DE137B8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54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E21C-0C8F-401A-A172-A6B9C1A50311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DBE6-7F32-4F1A-A1F0-19CFFAF0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21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E21C-0C8F-401A-A172-A6B9C1A50311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DBE6-7F32-4F1A-A1F0-19CFFAF0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54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E21C-0C8F-401A-A172-A6B9C1A50311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DBE6-7F32-4F1A-A1F0-19CFFAF0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21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E21C-0C8F-401A-A172-A6B9C1A50311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DBE6-7F32-4F1A-A1F0-19CFFAF0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7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E21C-0C8F-401A-A172-A6B9C1A50311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DBE6-7F32-4F1A-A1F0-19CFFAF0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9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E21C-0C8F-401A-A172-A6B9C1A50311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DBE6-7F32-4F1A-A1F0-19CFFAF0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63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E21C-0C8F-401A-A172-A6B9C1A50311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DBE6-7F32-4F1A-A1F0-19CFFAF0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74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E21C-0C8F-401A-A172-A6B9C1A50311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DBE6-7F32-4F1A-A1F0-19CFFAF0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8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CE21C-0C8F-401A-A172-A6B9C1A50311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9DBE6-7F32-4F1A-A1F0-19CFFAF0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9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2133599"/>
          </a:xfrm>
        </p:spPr>
        <p:txBody>
          <a:bodyPr anchor="t">
            <a:noAutofit/>
          </a:bodyPr>
          <a:lstStyle/>
          <a:p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CHƯƠNG 3: PHI KIM</a:t>
            </a:r>
            <a:b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</a:b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SƠ LƯỢC VỀ BẢNG TUẦN HOÀN CÁC NGUYÊN TỐ HÓA HỌC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3" name="Picture 2" descr="C:\Users\HUYEN\Desktop\BACKGROUND\pngtree-chemical-bottle-decoration-illustration-png-image_46636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250" r="90000">
                        <a14:foregroundMark x1="73000" y1="52479" x2="73000" y2="52479"/>
                        <a14:foregroundMark x1="67750" y1="41488" x2="67750" y2="41488"/>
                        <a14:foregroundMark x1="74750" y1="35455" x2="74750" y2="35455"/>
                        <a14:foregroundMark x1="67583" y1="57438" x2="67583" y2="57438"/>
                        <a14:backgroundMark x1="3583" y1="31818" x2="3583" y2="3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071" y="3379653"/>
            <a:ext cx="4137026" cy="413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HUYEN\Desktop\BACKGROUND\pngtree-chemical-test-tube-cartoon-container-png-image_4646253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6000">
                        <a14:backgroundMark x1="4917" y1="25620" x2="4917" y2="25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87435"/>
            <a:ext cx="5361162" cy="421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ình ảnh Biểu Tượng Cây Bút Chì PNG, Vector, PSD, và biểu tượng để tải về  miễn phí | pngtre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5" t="23595" r="24071" b="23846"/>
          <a:stretch/>
        </p:blipFill>
        <p:spPr bwMode="auto">
          <a:xfrm flipH="1">
            <a:off x="7706" y="0"/>
            <a:ext cx="967849" cy="90872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95536" y="2573280"/>
            <a:ext cx="8229600" cy="9906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BÀI 25: TÍNH CHẤT CỦA PHI KIM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8402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9775" y="474709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>
              <a:spcBef>
                <a:spcPct val="50000"/>
              </a:spcBef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Oxygen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3452" y="1285202"/>
                <a:ext cx="8838016" cy="168533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 S + O</a:t>
                </a:r>
                <a:r>
                  <a:rPr lang="en-US" sz="36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  <a:cs typeface="Times New Roman" pitchFamily="18" charset="0"/>
                              </a:rPr>
                              <m:t>𝑜</m:t>
                            </m:r>
                          </m:sup>
                        </m:sSup>
                      </m:e>
                    </m:groupChr>
                  </m:oMath>
                </a14:m>
                <a:endParaRPr lang="en-US" sz="3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 P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 O</a:t>
                </a:r>
                <a:r>
                  <a:rPr lang="en-US" sz="36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  <a:cs typeface="Times New Roman" pitchFamily="18" charset="0"/>
                              </a:rPr>
                              <m:t>𝑜</m:t>
                            </m:r>
                          </m:sup>
                        </m:sSup>
                      </m:e>
                    </m:groupChr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52" y="1285202"/>
                <a:ext cx="8838016" cy="16853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627784" y="1481537"/>
            <a:ext cx="17649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503871" y="2324204"/>
            <a:ext cx="1313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2P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056071" y="2324205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40487" y="2324206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140487" y="3243021"/>
            <a:ext cx="8839200" cy="1143000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acidic oxide</a:t>
            </a:r>
          </a:p>
        </p:txBody>
      </p:sp>
      <p:pic>
        <p:nvPicPr>
          <p:cNvPr id="10" name="Picture 9" descr="Hình ảnh Biểu Tượng Cây Bút Chì PNG, Vector, PSD, và biểu tượng để tải về  miễn phí | pngtre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5" t="23595" r="24071" b="23846"/>
          <a:stretch/>
        </p:blipFill>
        <p:spPr bwMode="auto">
          <a:xfrm flipH="1">
            <a:off x="7706" y="0"/>
            <a:ext cx="967849" cy="90872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10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1" grpId="0"/>
      <p:bldP spid="4" grpId="0"/>
      <p:bldP spid="5" grpId="0"/>
      <p:bldP spid="7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ext Box 2"/>
          <p:cNvSpPr txBox="1">
            <a:spLocks noChangeArrowheads="1"/>
          </p:cNvSpPr>
          <p:nvPr/>
        </p:nvSpPr>
        <p:spPr bwMode="auto">
          <a:xfrm>
            <a:off x="150942" y="1020305"/>
            <a:ext cx="68269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3955" name="Text Box 3"/>
              <p:cNvSpPr txBox="1">
                <a:spLocks noChangeArrowheads="1"/>
              </p:cNvSpPr>
              <p:nvPr/>
            </p:nvSpPr>
            <p:spPr bwMode="auto">
              <a:xfrm>
                <a:off x="139659" y="1500534"/>
                <a:ext cx="8831908" cy="5233549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2Fe    +  3Cl</a:t>
                </a:r>
                <a:r>
                  <a:rPr lang="en-US" sz="2800" baseline="-25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𝑜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2FeCl</a:t>
                </a:r>
                <a:r>
                  <a:rPr lang="en-US" sz="2800" baseline="-25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Fe    + 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b="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𝑜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FeS </a:t>
                </a:r>
                <a:endPara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F</a:t>
                </a:r>
                <a:r>
                  <a:rPr lang="en-US" sz="2800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+ 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2800" baseline="-25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𝑔𝑎𝑦</m:t>
                        </m:r>
                        <m:r>
                          <m:rPr>
                            <m:brk m:alnAt="2"/>
                          </m:r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ó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𝑛𝑔</m:t>
                        </m:r>
                        <m:r>
                          <m:rPr>
                            <m:brk m:alnAt="2"/>
                          </m:r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ố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e>
                    </m:groupCh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2HF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Cl</a:t>
                </a:r>
                <a:r>
                  <a:rPr lang="en-US" sz="2800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+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H</a:t>
                </a:r>
                <a:r>
                  <a:rPr lang="en-US" sz="2800" baseline="-25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𝑠</m:t>
                        </m:r>
                      </m:e>
                    </m:groupCh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2HCl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 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H</a:t>
                </a:r>
                <a:r>
                  <a:rPr lang="en-US" sz="2800" baseline="-25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300</m:t>
                            </m:r>
                          </m:e>
                          <m:sup>
                            <m:r>
                              <a:rPr lang="en-US" sz="2800" b="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𝑜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</m:groupCh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H</a:t>
                </a:r>
                <a:r>
                  <a:rPr lang="en-US" sz="2800" baseline="-25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  +  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2H</a:t>
                </a:r>
                <a:r>
                  <a:rPr lang="en-US" sz="2800" baseline="-25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10</m:t>
                            </m:r>
                            <m:r>
                              <a:rPr lang="en-US" sz="2800" b="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00</m:t>
                            </m:r>
                          </m:e>
                          <m:sup>
                            <m:r>
                              <a:rPr lang="en-US" sz="2800" b="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𝑜</m:t>
                            </m:r>
                          </m:sup>
                        </m:sSup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</m:groupCh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CH</a:t>
                </a:r>
                <a:r>
                  <a:rPr lang="en-US" sz="2800" baseline="-25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en-US" sz="28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395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659" y="1500534"/>
                <a:ext cx="8831908" cy="52335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3973" name="Text Box 21"/>
          <p:cNvSpPr txBox="1">
            <a:spLocks noChangeArrowheads="1"/>
          </p:cNvSpPr>
          <p:nvPr/>
        </p:nvSpPr>
        <p:spPr bwMode="auto">
          <a:xfrm>
            <a:off x="4973320" y="1509124"/>
            <a:ext cx="3998247" cy="353943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Fe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827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II. TÍNH CHẤT HÓA HỌC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659" y="478520"/>
            <a:ext cx="89816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>
              <a:spcBef>
                <a:spcPct val="50000"/>
              </a:spcBef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2776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39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4" grpId="0"/>
      <p:bldP spid="253955" grpId="0" animBg="1"/>
      <p:bldP spid="2539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75555" y="382522"/>
            <a:ext cx="8981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>
              <a:spcBef>
                <a:spcPct val="50000"/>
              </a:spcBef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03752" y="1291242"/>
            <a:ext cx="8736496" cy="2585323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hydrogen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&gt; Cl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&gt; S &gt; C</a:t>
            </a:r>
          </a:p>
        </p:txBody>
      </p:sp>
      <p:pic>
        <p:nvPicPr>
          <p:cNvPr id="5" name="Picture 4" descr="Hình ảnh Biểu Tượng Cây Bút Chì PNG, Vector, PSD, và biểu tượng để tải về  miễn phí | pngtre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5" t="23595" r="24071" b="23846"/>
          <a:stretch/>
        </p:blipFill>
        <p:spPr bwMode="auto">
          <a:xfrm flipH="1">
            <a:off x="7706" y="0"/>
            <a:ext cx="967849" cy="90872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3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4"/>
          <p:cNvGrpSpPr>
            <a:grpSpLocks/>
          </p:cNvGrpSpPr>
          <p:nvPr/>
        </p:nvGrpSpPr>
        <p:grpSpPr bwMode="auto">
          <a:xfrm rot="5400000">
            <a:off x="473075" y="2312988"/>
            <a:ext cx="446088" cy="392112"/>
            <a:chOff x="1872" y="1824"/>
            <a:chExt cx="2014" cy="1821"/>
          </a:xfrm>
        </p:grpSpPr>
        <p:sp>
          <p:nvSpPr>
            <p:cNvPr id="826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5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u="none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6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42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u="none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6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65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u="none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6074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u="none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6075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u="none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72" name="Oval 80"/>
            <p:cNvSpPr>
              <a:spLocks noChangeArrowheads="1"/>
            </p:cNvSpPr>
            <p:nvPr/>
          </p:nvSpPr>
          <p:spPr bwMode="gray">
            <a:xfrm>
              <a:off x="2252" y="2001"/>
              <a:ext cx="1261" cy="12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u="none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6077" name="Oval 81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u="none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74" name="Oval 82"/>
            <p:cNvSpPr>
              <a:spLocks noChangeArrowheads="1"/>
            </p:cNvSpPr>
            <p:nvPr/>
          </p:nvSpPr>
          <p:spPr bwMode="gray">
            <a:xfrm>
              <a:off x="2338" y="2082"/>
              <a:ext cx="1097" cy="109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u="none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6079" name="Oval 83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u="none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062038" y="2205037"/>
            <a:ext cx="7367587" cy="650874"/>
            <a:chOff x="384" y="1344"/>
            <a:chExt cx="3072" cy="410"/>
          </a:xfrm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u="none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6082" name="AutoShape 7"/>
            <p:cNvSpPr>
              <a:spLocks noChangeArrowheads="1"/>
            </p:cNvSpPr>
            <p:nvPr/>
          </p:nvSpPr>
          <p:spPr bwMode="gray">
            <a:xfrm>
              <a:off x="448" y="1379"/>
              <a:ext cx="271" cy="331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u="none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u="none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01" name="Text Box 9"/>
            <p:cNvSpPr txBox="1">
              <a:spLocks noChangeArrowheads="1"/>
            </p:cNvSpPr>
            <p:nvPr/>
          </p:nvSpPr>
          <p:spPr bwMode="gray">
            <a:xfrm>
              <a:off x="478" y="1383"/>
              <a:ext cx="21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/>
              <a:r>
                <a:rPr lang="en-US" sz="2800" b="1" u="none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cs typeface="Arial" charset="0"/>
                </a:rPr>
                <a:t>A</a:t>
              </a:r>
            </a:p>
          </p:txBody>
        </p:sp>
        <p:sp>
          <p:nvSpPr>
            <p:cNvPr id="856085" name="Text Box 10"/>
            <p:cNvSpPr txBox="1">
              <a:spLocks noChangeArrowheads="1"/>
            </p:cNvSpPr>
            <p:nvPr/>
          </p:nvSpPr>
          <p:spPr bwMode="gray">
            <a:xfrm>
              <a:off x="719" y="1347"/>
              <a:ext cx="2737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US" sz="3600" b="1" u="none" dirty="0">
                  <a:solidFill>
                    <a:srgbClr val="002060"/>
                  </a:solidFill>
                </a:rPr>
                <a:t>	</a:t>
              </a:r>
              <a:r>
                <a:rPr lang="en-US" sz="3600" b="1" u="none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Fe, S, H</a:t>
              </a:r>
              <a:r>
                <a:rPr lang="en-US" sz="3600" b="1" u="none" baseline="-25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600" b="1" u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317962" y="859245"/>
            <a:ext cx="8778876" cy="109866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sz="4000" b="1" u="none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ymbol" pitchFamily="18" charset="2"/>
              <a:cs typeface="Arial" charset="0"/>
            </a:endParaRP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1123950" y="2135188"/>
            <a:ext cx="7377113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u="none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1123950" y="3286125"/>
            <a:ext cx="7377113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u="none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grpSp>
        <p:nvGrpSpPr>
          <p:cNvPr id="5" name="Group 74"/>
          <p:cNvGrpSpPr>
            <a:grpSpLocks/>
          </p:cNvGrpSpPr>
          <p:nvPr/>
        </p:nvGrpSpPr>
        <p:grpSpPr bwMode="auto">
          <a:xfrm rot="5400000">
            <a:off x="473075" y="3527426"/>
            <a:ext cx="446087" cy="392112"/>
            <a:chOff x="1872" y="1824"/>
            <a:chExt cx="2014" cy="1821"/>
          </a:xfrm>
        </p:grpSpPr>
        <p:sp>
          <p:nvSpPr>
            <p:cNvPr id="94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5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u="none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AutoShape 76"/>
            <p:cNvSpPr>
              <a:spLocks noChangeArrowheads="1"/>
            </p:cNvSpPr>
            <p:nvPr/>
          </p:nvSpPr>
          <p:spPr bwMode="gray">
            <a:xfrm rot="5400000" flipH="1">
              <a:off x="3627" y="242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u="none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65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u="none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6105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u="none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6106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u="none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Oval 80"/>
            <p:cNvSpPr>
              <a:spLocks noChangeArrowheads="1"/>
            </p:cNvSpPr>
            <p:nvPr/>
          </p:nvSpPr>
          <p:spPr bwMode="gray">
            <a:xfrm>
              <a:off x="2252" y="2001"/>
              <a:ext cx="1261" cy="12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u="none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6108" name="Oval 81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u="none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Oval 82"/>
            <p:cNvSpPr>
              <a:spLocks noChangeArrowheads="1"/>
            </p:cNvSpPr>
            <p:nvPr/>
          </p:nvSpPr>
          <p:spPr bwMode="gray">
            <a:xfrm>
              <a:off x="2338" y="2082"/>
              <a:ext cx="1097" cy="109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u="none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6110" name="Oval 83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u="none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6" name="Group 74"/>
          <p:cNvGrpSpPr>
            <a:grpSpLocks/>
          </p:cNvGrpSpPr>
          <p:nvPr/>
        </p:nvGrpSpPr>
        <p:grpSpPr bwMode="auto">
          <a:xfrm rot="5400000">
            <a:off x="473075" y="4724401"/>
            <a:ext cx="446087" cy="392112"/>
            <a:chOff x="1872" y="1824"/>
            <a:chExt cx="2014" cy="1821"/>
          </a:xfrm>
        </p:grpSpPr>
        <p:sp>
          <p:nvSpPr>
            <p:cNvPr id="10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5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u="none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42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u="none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65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u="none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6115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u="none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6116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u="none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Oval 80"/>
            <p:cNvSpPr>
              <a:spLocks noChangeArrowheads="1"/>
            </p:cNvSpPr>
            <p:nvPr/>
          </p:nvSpPr>
          <p:spPr bwMode="gray">
            <a:xfrm>
              <a:off x="2252" y="2001"/>
              <a:ext cx="1261" cy="12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u="none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6118" name="Oval 81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u="none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Oval 82"/>
            <p:cNvSpPr>
              <a:spLocks noChangeArrowheads="1"/>
            </p:cNvSpPr>
            <p:nvPr/>
          </p:nvSpPr>
          <p:spPr bwMode="gray">
            <a:xfrm>
              <a:off x="2338" y="2082"/>
              <a:ext cx="1097" cy="109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u="none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6120" name="Oval 83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u="none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7" name="Group 74"/>
          <p:cNvGrpSpPr>
            <a:grpSpLocks/>
          </p:cNvGrpSpPr>
          <p:nvPr/>
        </p:nvGrpSpPr>
        <p:grpSpPr bwMode="auto">
          <a:xfrm rot="5400000">
            <a:off x="473075" y="5867401"/>
            <a:ext cx="446087" cy="392112"/>
            <a:chOff x="1872" y="1824"/>
            <a:chExt cx="2014" cy="1821"/>
          </a:xfrm>
        </p:grpSpPr>
        <p:sp>
          <p:nvSpPr>
            <p:cNvPr id="11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5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u="none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42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u="none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65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u="none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6125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u="none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6126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u="none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Oval 80"/>
            <p:cNvSpPr>
              <a:spLocks noChangeArrowheads="1"/>
            </p:cNvSpPr>
            <p:nvPr/>
          </p:nvSpPr>
          <p:spPr bwMode="gray">
            <a:xfrm>
              <a:off x="2252" y="2001"/>
              <a:ext cx="1261" cy="12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u="none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6128" name="Oval 81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u="none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Oval 82"/>
            <p:cNvSpPr>
              <a:spLocks noChangeArrowheads="1"/>
            </p:cNvSpPr>
            <p:nvPr/>
          </p:nvSpPr>
          <p:spPr bwMode="gray">
            <a:xfrm>
              <a:off x="2338" y="2082"/>
              <a:ext cx="1097" cy="109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u="none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6130" name="Oval 83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u="none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1177097" y="3348981"/>
            <a:ext cx="7229475" cy="688975"/>
            <a:chOff x="508" y="2112"/>
            <a:chExt cx="3072" cy="434"/>
          </a:xfrm>
        </p:grpSpPr>
        <p:sp>
          <p:nvSpPr>
            <p:cNvPr id="8204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3600" u="none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5" name="AutoShape 13"/>
            <p:cNvSpPr>
              <a:spLocks noChangeArrowheads="1"/>
            </p:cNvSpPr>
            <p:nvPr/>
          </p:nvSpPr>
          <p:spPr bwMode="gray">
            <a:xfrm>
              <a:off x="514" y="2147"/>
              <a:ext cx="272" cy="352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3600" u="none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3600" u="none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7" name="Text Box 15"/>
            <p:cNvSpPr txBox="1">
              <a:spLocks noChangeArrowheads="1"/>
            </p:cNvSpPr>
            <p:nvPr/>
          </p:nvSpPr>
          <p:spPr bwMode="gray">
            <a:xfrm>
              <a:off x="554" y="2139"/>
              <a:ext cx="209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/>
              <a:r>
                <a:rPr lang="en-US" sz="3600" b="1" u="none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856136" name="Text Box 16"/>
            <p:cNvSpPr txBox="1">
              <a:spLocks noChangeArrowheads="1"/>
            </p:cNvSpPr>
            <p:nvPr/>
          </p:nvSpPr>
          <p:spPr bwMode="gray">
            <a:xfrm>
              <a:off x="786" y="2114"/>
              <a:ext cx="276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US" sz="3600" b="1" u="none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	P, C, S</a:t>
              </a:r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1173922" y="5734994"/>
            <a:ext cx="7229475" cy="688975"/>
            <a:chOff x="508" y="2112"/>
            <a:chExt cx="3072" cy="434"/>
          </a:xfrm>
        </p:grpSpPr>
        <p:sp>
          <p:nvSpPr>
            <p:cNvPr id="143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3600" u="none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4" name="AutoShape 13"/>
            <p:cNvSpPr>
              <a:spLocks noChangeArrowheads="1"/>
            </p:cNvSpPr>
            <p:nvPr/>
          </p:nvSpPr>
          <p:spPr bwMode="gray">
            <a:xfrm>
              <a:off x="514" y="2134"/>
              <a:ext cx="273" cy="360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3600" u="none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5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3600" u="none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6" name="Text Box 15"/>
            <p:cNvSpPr txBox="1">
              <a:spLocks noChangeArrowheads="1"/>
            </p:cNvSpPr>
            <p:nvPr/>
          </p:nvSpPr>
          <p:spPr bwMode="gray">
            <a:xfrm>
              <a:off x="554" y="2139"/>
              <a:ext cx="220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/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sz="3600" b="1" u="none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6162" name="Text Box 16"/>
            <p:cNvSpPr txBox="1">
              <a:spLocks noChangeArrowheads="1"/>
            </p:cNvSpPr>
            <p:nvPr/>
          </p:nvSpPr>
          <p:spPr bwMode="gray">
            <a:xfrm>
              <a:off x="818" y="2124"/>
              <a:ext cx="273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US" sz="3600" b="1" u="none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	S, Na, Mg</a:t>
              </a:r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1180272" y="4534844"/>
            <a:ext cx="7229475" cy="695325"/>
            <a:chOff x="508" y="2108"/>
            <a:chExt cx="3072" cy="438"/>
          </a:xfrm>
        </p:grpSpPr>
        <p:sp>
          <p:nvSpPr>
            <p:cNvPr id="192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3600" u="none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3" name="AutoShape 13"/>
            <p:cNvSpPr>
              <a:spLocks noChangeArrowheads="1"/>
            </p:cNvSpPr>
            <p:nvPr/>
          </p:nvSpPr>
          <p:spPr bwMode="gray">
            <a:xfrm>
              <a:off x="514" y="2147"/>
              <a:ext cx="271" cy="352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3600" u="none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3600" u="none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" name="Text Box 15"/>
            <p:cNvSpPr txBox="1">
              <a:spLocks noChangeArrowheads="1"/>
            </p:cNvSpPr>
            <p:nvPr/>
          </p:nvSpPr>
          <p:spPr bwMode="gray">
            <a:xfrm>
              <a:off x="534" y="2139"/>
              <a:ext cx="220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/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3600" b="1" u="none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6179" name="Text Box 16"/>
            <p:cNvSpPr txBox="1">
              <a:spLocks noChangeArrowheads="1"/>
            </p:cNvSpPr>
            <p:nvPr/>
          </p:nvSpPr>
          <p:spPr bwMode="gray">
            <a:xfrm>
              <a:off x="785" y="2108"/>
              <a:ext cx="279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US" sz="3600" b="1" u="none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	Na, Si, C</a:t>
              </a:r>
            </a:p>
          </p:txBody>
        </p:sp>
      </p:grpSp>
      <p:sp>
        <p:nvSpPr>
          <p:cNvPr id="197" name="Rectangle 20"/>
          <p:cNvSpPr>
            <a:spLocks noChangeArrowheads="1"/>
          </p:cNvSpPr>
          <p:nvPr/>
        </p:nvSpPr>
        <p:spPr bwMode="auto">
          <a:xfrm>
            <a:off x="1143000" y="5715000"/>
            <a:ext cx="7377113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u="none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856184" name="Text Box 26"/>
          <p:cNvSpPr txBox="1">
            <a:spLocks noChangeArrowheads="1"/>
          </p:cNvSpPr>
          <p:nvPr/>
        </p:nvSpPr>
        <p:spPr bwMode="gray">
          <a:xfrm>
            <a:off x="715410" y="859245"/>
            <a:ext cx="79676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u="non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xygen </a:t>
            </a:r>
            <a:r>
              <a:rPr lang="en-US" sz="3200" u="none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u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u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u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u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u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u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u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u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u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200" u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u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u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u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u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u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u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acidic oxide</a:t>
            </a:r>
            <a:r>
              <a:rPr lang="en-US" sz="3200" u="non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u="none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11038" y="29943"/>
            <a:ext cx="2495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CỦNG CỐ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208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56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56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2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3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5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5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209" grpId="0" animBg="1"/>
      <p:bldP spid="8210" grpId="0" animBg="1"/>
      <p:bldP spid="8212" grpId="0" animBg="1"/>
      <p:bldP spid="197" grpId="0" animBg="1"/>
      <p:bldP spid="856184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4"/>
          <p:cNvGrpSpPr>
            <a:grpSpLocks/>
          </p:cNvGrpSpPr>
          <p:nvPr/>
        </p:nvGrpSpPr>
        <p:grpSpPr bwMode="auto">
          <a:xfrm rot="5400000">
            <a:off x="473075" y="2312988"/>
            <a:ext cx="446088" cy="392112"/>
            <a:chOff x="1872" y="1824"/>
            <a:chExt cx="2014" cy="1821"/>
          </a:xfrm>
        </p:grpSpPr>
        <p:sp>
          <p:nvSpPr>
            <p:cNvPr id="826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5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u="none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6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42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u="none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6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65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u="none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7098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u="none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7099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u="none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72" name="Oval 80"/>
            <p:cNvSpPr>
              <a:spLocks noChangeArrowheads="1"/>
            </p:cNvSpPr>
            <p:nvPr/>
          </p:nvSpPr>
          <p:spPr bwMode="gray">
            <a:xfrm>
              <a:off x="2252" y="2001"/>
              <a:ext cx="1261" cy="12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u="none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7101" name="Oval 81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u="none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74" name="Oval 82"/>
            <p:cNvSpPr>
              <a:spLocks noChangeArrowheads="1"/>
            </p:cNvSpPr>
            <p:nvPr/>
          </p:nvSpPr>
          <p:spPr bwMode="gray">
            <a:xfrm>
              <a:off x="2338" y="2082"/>
              <a:ext cx="1097" cy="109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u="none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7103" name="Oval 83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u="none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062038" y="2208212"/>
            <a:ext cx="7367587" cy="661988"/>
            <a:chOff x="384" y="1344"/>
            <a:chExt cx="3072" cy="417"/>
          </a:xfrm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3200" u="none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7106" name="AutoShape 7"/>
            <p:cNvSpPr>
              <a:spLocks noChangeArrowheads="1"/>
            </p:cNvSpPr>
            <p:nvPr/>
          </p:nvSpPr>
          <p:spPr bwMode="gray">
            <a:xfrm>
              <a:off x="448" y="1379"/>
              <a:ext cx="271" cy="331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3200" u="none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3200" u="none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1" name="Text Box 9"/>
            <p:cNvSpPr txBox="1">
              <a:spLocks noChangeArrowheads="1"/>
            </p:cNvSpPr>
            <p:nvPr/>
          </p:nvSpPr>
          <p:spPr bwMode="gray">
            <a:xfrm>
              <a:off x="478" y="1383"/>
              <a:ext cx="211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/>
              <a:r>
                <a:rPr lang="en-US" sz="3200" u="none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857109" name="Text Box 10"/>
            <p:cNvSpPr txBox="1">
              <a:spLocks noChangeArrowheads="1"/>
            </p:cNvSpPr>
            <p:nvPr/>
          </p:nvSpPr>
          <p:spPr bwMode="gray">
            <a:xfrm>
              <a:off x="719" y="1393"/>
              <a:ext cx="273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US" sz="3200" u="none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	Fe, Na, </a:t>
              </a:r>
              <a:r>
                <a:rPr lang="en-US" sz="3200" u="none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3200" u="none" baseline="-250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200" u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457200" y="607815"/>
            <a:ext cx="8186766" cy="109866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sz="4000" b="1" u="none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1123950" y="2135188"/>
            <a:ext cx="7377113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u="none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1123950" y="3286125"/>
            <a:ext cx="7377113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u="none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grpSp>
        <p:nvGrpSpPr>
          <p:cNvPr id="5" name="Group 74"/>
          <p:cNvGrpSpPr>
            <a:grpSpLocks/>
          </p:cNvGrpSpPr>
          <p:nvPr/>
        </p:nvGrpSpPr>
        <p:grpSpPr bwMode="auto">
          <a:xfrm rot="5400000">
            <a:off x="473075" y="3527426"/>
            <a:ext cx="446087" cy="392112"/>
            <a:chOff x="1872" y="1824"/>
            <a:chExt cx="2014" cy="1821"/>
          </a:xfrm>
        </p:grpSpPr>
        <p:sp>
          <p:nvSpPr>
            <p:cNvPr id="94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5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u="none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AutoShape 76"/>
            <p:cNvSpPr>
              <a:spLocks noChangeArrowheads="1"/>
            </p:cNvSpPr>
            <p:nvPr/>
          </p:nvSpPr>
          <p:spPr bwMode="gray">
            <a:xfrm rot="5400000" flipH="1">
              <a:off x="3627" y="242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u="none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65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u="none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7129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u="none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7130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u="none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Oval 80"/>
            <p:cNvSpPr>
              <a:spLocks noChangeArrowheads="1"/>
            </p:cNvSpPr>
            <p:nvPr/>
          </p:nvSpPr>
          <p:spPr bwMode="gray">
            <a:xfrm>
              <a:off x="2252" y="2001"/>
              <a:ext cx="1261" cy="12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u="none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7132" name="Oval 81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u="none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Oval 82"/>
            <p:cNvSpPr>
              <a:spLocks noChangeArrowheads="1"/>
            </p:cNvSpPr>
            <p:nvPr/>
          </p:nvSpPr>
          <p:spPr bwMode="gray">
            <a:xfrm>
              <a:off x="2338" y="2082"/>
              <a:ext cx="1097" cy="109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u="none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7134" name="Oval 83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u="none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6" name="Group 74"/>
          <p:cNvGrpSpPr>
            <a:grpSpLocks/>
          </p:cNvGrpSpPr>
          <p:nvPr/>
        </p:nvGrpSpPr>
        <p:grpSpPr bwMode="auto">
          <a:xfrm rot="5400000">
            <a:off x="473075" y="4724401"/>
            <a:ext cx="446087" cy="392112"/>
            <a:chOff x="1872" y="1824"/>
            <a:chExt cx="2014" cy="1821"/>
          </a:xfrm>
        </p:grpSpPr>
        <p:sp>
          <p:nvSpPr>
            <p:cNvPr id="10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5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u="none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42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u="none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65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u="none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7139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u="none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7140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u="none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Oval 80"/>
            <p:cNvSpPr>
              <a:spLocks noChangeArrowheads="1"/>
            </p:cNvSpPr>
            <p:nvPr/>
          </p:nvSpPr>
          <p:spPr bwMode="gray">
            <a:xfrm>
              <a:off x="2252" y="2001"/>
              <a:ext cx="1261" cy="12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u="none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7142" name="Oval 81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u="none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Oval 82"/>
            <p:cNvSpPr>
              <a:spLocks noChangeArrowheads="1"/>
            </p:cNvSpPr>
            <p:nvPr/>
          </p:nvSpPr>
          <p:spPr bwMode="gray">
            <a:xfrm>
              <a:off x="2338" y="2082"/>
              <a:ext cx="1097" cy="109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u="none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7144" name="Oval 83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u="none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7" name="Group 74"/>
          <p:cNvGrpSpPr>
            <a:grpSpLocks/>
          </p:cNvGrpSpPr>
          <p:nvPr/>
        </p:nvGrpSpPr>
        <p:grpSpPr bwMode="auto">
          <a:xfrm rot="5400000">
            <a:off x="473075" y="5867401"/>
            <a:ext cx="446087" cy="392112"/>
            <a:chOff x="1872" y="1824"/>
            <a:chExt cx="2014" cy="1821"/>
          </a:xfrm>
        </p:grpSpPr>
        <p:sp>
          <p:nvSpPr>
            <p:cNvPr id="11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5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u="none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42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u="none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65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u="none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7149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u="none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7150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u="none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Oval 80"/>
            <p:cNvSpPr>
              <a:spLocks noChangeArrowheads="1"/>
            </p:cNvSpPr>
            <p:nvPr/>
          </p:nvSpPr>
          <p:spPr bwMode="gray">
            <a:xfrm>
              <a:off x="2252" y="2001"/>
              <a:ext cx="1261" cy="12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u="none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7152" name="Oval 81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u="none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Oval 82"/>
            <p:cNvSpPr>
              <a:spLocks noChangeArrowheads="1"/>
            </p:cNvSpPr>
            <p:nvPr/>
          </p:nvSpPr>
          <p:spPr bwMode="gray">
            <a:xfrm>
              <a:off x="2338" y="2082"/>
              <a:ext cx="1097" cy="109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u="none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7154" name="Oval 83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u="none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1203325" y="3368672"/>
            <a:ext cx="7229475" cy="644525"/>
            <a:chOff x="508" y="2112"/>
            <a:chExt cx="3072" cy="406"/>
          </a:xfrm>
        </p:grpSpPr>
        <p:sp>
          <p:nvSpPr>
            <p:cNvPr id="8204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3200" u="none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5" name="AutoShape 13"/>
            <p:cNvSpPr>
              <a:spLocks noChangeArrowheads="1"/>
            </p:cNvSpPr>
            <p:nvPr/>
          </p:nvSpPr>
          <p:spPr bwMode="gray">
            <a:xfrm>
              <a:off x="514" y="2147"/>
              <a:ext cx="272" cy="352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3200" u="none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3200" u="none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7" name="Text Box 15"/>
            <p:cNvSpPr txBox="1">
              <a:spLocks noChangeArrowheads="1"/>
            </p:cNvSpPr>
            <p:nvPr/>
          </p:nvSpPr>
          <p:spPr bwMode="gray">
            <a:xfrm>
              <a:off x="562" y="2139"/>
              <a:ext cx="195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/>
              <a:r>
                <a:rPr lang="en-US" sz="3200" u="none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857160" name="Text Box 16"/>
            <p:cNvSpPr txBox="1">
              <a:spLocks noChangeArrowheads="1"/>
            </p:cNvSpPr>
            <p:nvPr/>
          </p:nvSpPr>
          <p:spPr bwMode="gray">
            <a:xfrm>
              <a:off x="786" y="2150"/>
              <a:ext cx="276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US" sz="3200" u="none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	Mg, O</a:t>
              </a:r>
              <a:r>
                <a:rPr lang="en-US" sz="3200" u="none" baseline="-25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u="none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, Fe</a:t>
              </a:r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1200150" y="5754687"/>
            <a:ext cx="7229475" cy="627063"/>
            <a:chOff x="508" y="2112"/>
            <a:chExt cx="3072" cy="395"/>
          </a:xfrm>
        </p:grpSpPr>
        <p:sp>
          <p:nvSpPr>
            <p:cNvPr id="143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3200" u="none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4" name="AutoShape 13"/>
            <p:cNvSpPr>
              <a:spLocks noChangeArrowheads="1"/>
            </p:cNvSpPr>
            <p:nvPr/>
          </p:nvSpPr>
          <p:spPr bwMode="gray">
            <a:xfrm>
              <a:off x="514" y="2134"/>
              <a:ext cx="273" cy="360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3200" u="none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5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3200" u="none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6" name="Text Box 15"/>
            <p:cNvSpPr txBox="1">
              <a:spLocks noChangeArrowheads="1"/>
            </p:cNvSpPr>
            <p:nvPr/>
          </p:nvSpPr>
          <p:spPr bwMode="gray">
            <a:xfrm>
              <a:off x="562" y="2139"/>
              <a:ext cx="204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/>
              <a:r>
                <a:rPr lang="en-US" sz="32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sz="32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7186" name="Text Box 16"/>
            <p:cNvSpPr txBox="1">
              <a:spLocks noChangeArrowheads="1"/>
            </p:cNvSpPr>
            <p:nvPr/>
          </p:nvSpPr>
          <p:spPr bwMode="gray">
            <a:xfrm>
              <a:off x="818" y="2135"/>
              <a:ext cx="273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US" sz="3200" u="none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	Al, </a:t>
              </a:r>
              <a:r>
                <a:rPr lang="en-US" sz="3200" u="none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Ca</a:t>
              </a:r>
              <a:r>
                <a:rPr lang="en-US" sz="3200" u="none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H</a:t>
              </a:r>
              <a:r>
                <a:rPr lang="en-US" sz="3200" u="none" baseline="-25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200" u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0" name="Rectangle 20"/>
          <p:cNvSpPr>
            <a:spLocks noChangeArrowheads="1"/>
          </p:cNvSpPr>
          <p:nvPr/>
        </p:nvSpPr>
        <p:spPr bwMode="auto">
          <a:xfrm>
            <a:off x="1123950" y="4500563"/>
            <a:ext cx="7377113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u="none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1206500" y="4560887"/>
            <a:ext cx="7229475" cy="671513"/>
            <a:chOff x="508" y="2112"/>
            <a:chExt cx="3072" cy="423"/>
          </a:xfrm>
        </p:grpSpPr>
        <p:sp>
          <p:nvSpPr>
            <p:cNvPr id="192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3200" u="none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3" name="AutoShape 13"/>
            <p:cNvSpPr>
              <a:spLocks noChangeArrowheads="1"/>
            </p:cNvSpPr>
            <p:nvPr/>
          </p:nvSpPr>
          <p:spPr bwMode="gray">
            <a:xfrm>
              <a:off x="514" y="2147"/>
              <a:ext cx="271" cy="352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3200" u="none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3200" u="none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" name="Text Box 15"/>
            <p:cNvSpPr txBox="1">
              <a:spLocks noChangeArrowheads="1"/>
            </p:cNvSpPr>
            <p:nvPr/>
          </p:nvSpPr>
          <p:spPr bwMode="gray">
            <a:xfrm>
              <a:off x="548" y="2139"/>
              <a:ext cx="195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/>
              <a:r>
                <a:rPr lang="en-US" sz="32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32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7203" name="Text Box 16"/>
            <p:cNvSpPr txBox="1">
              <a:spLocks noChangeArrowheads="1"/>
            </p:cNvSpPr>
            <p:nvPr/>
          </p:nvSpPr>
          <p:spPr bwMode="gray">
            <a:xfrm>
              <a:off x="785" y="2167"/>
              <a:ext cx="279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US" sz="3200" u="none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	Na, Fe, Mg</a:t>
              </a:r>
            </a:p>
          </p:txBody>
        </p:sp>
      </p:grpSp>
      <p:sp>
        <p:nvSpPr>
          <p:cNvPr id="197" name="Rectangle 20"/>
          <p:cNvSpPr>
            <a:spLocks noChangeArrowheads="1"/>
          </p:cNvSpPr>
          <p:nvPr/>
        </p:nvSpPr>
        <p:spPr bwMode="auto">
          <a:xfrm>
            <a:off x="1143000" y="5715000"/>
            <a:ext cx="7377113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u="none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857208" name="Text Box 26"/>
          <p:cNvSpPr txBox="1">
            <a:spLocks noChangeArrowheads="1"/>
          </p:cNvSpPr>
          <p:nvPr/>
        </p:nvSpPr>
        <p:spPr bwMode="gray">
          <a:xfrm>
            <a:off x="689699" y="684070"/>
            <a:ext cx="80470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Chlor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ine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u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Sulfur (S) </a:t>
            </a:r>
            <a:r>
              <a:rPr lang="en-US" sz="2800" u="none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u="non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u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u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u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u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u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u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u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u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800" u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u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u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u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u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u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u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u="none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38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3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4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210" grpId="0" animBg="1"/>
      <p:bldP spid="8212" grpId="0" animBg="1"/>
      <p:bldP spid="190" grpId="0" animBg="1"/>
      <p:bldP spid="19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" y="188"/>
            <a:ext cx="9143499" cy="6857624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716864" y="333464"/>
            <a:ext cx="7528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4000" b="1" dirty="0" smtClean="0">
                <a:solidFill>
                  <a:srgbClr val="FF0000"/>
                </a:solidFill>
                <a:latin typeface="Times New Roman" pitchFamily="18" charset="0"/>
                <a:ea typeface="叶根友毛笔行书2.0版" panose="02010601030101010101" pitchFamily="2" charset="-122"/>
                <a:cs typeface="Times New Roman" pitchFamily="18" charset="0"/>
              </a:rPr>
              <a:t>HƯỚNG DẪN VỀ NHÀ</a:t>
            </a:r>
            <a:endParaRPr lang="zh-CN" altLang="en-US" sz="4000" b="1" dirty="0">
              <a:solidFill>
                <a:srgbClr val="FF0000"/>
              </a:solidFill>
              <a:latin typeface="Times New Roman" pitchFamily="18" charset="0"/>
              <a:ea typeface="叶根友毛笔行书2.0版" panose="02010601030101010101" pitchFamily="2" charset="-122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27585" y="1319458"/>
            <a:ext cx="7401820" cy="2232248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892" indent="-342892" algn="just">
              <a:buFont typeface="Arial" panose="020B0604020202020204" pitchFamily="34" charset="0"/>
              <a:buChar char="•"/>
            </a:pPr>
            <a:r>
              <a:rPr lang="vi-VN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bài vào vở, học bài</a:t>
            </a:r>
            <a:endParaRPr lang="vi-VN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2" indent="-342892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vi-VN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</a:t>
            </a:r>
          </a:p>
        </p:txBody>
      </p:sp>
      <p:pic>
        <p:nvPicPr>
          <p:cNvPr id="12" name="Picture 2" descr="Hình ảnh Phim Hoạt Hình Mục Vụ Nhà Bình Dị, Nhà Clipart, Nhà Hoạt Hình, Màu  Xanh Lá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92" b="89840" l="4917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608" y="2894462"/>
            <a:ext cx="4107844" cy="407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97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5892" name="Group 4"/>
          <p:cNvGrpSpPr>
            <a:grpSpLocks/>
          </p:cNvGrpSpPr>
          <p:nvPr/>
        </p:nvGrpSpPr>
        <p:grpSpPr bwMode="auto">
          <a:xfrm>
            <a:off x="200817" y="760141"/>
            <a:ext cx="2433445" cy="2957039"/>
            <a:chOff x="-151" y="424"/>
            <a:chExt cx="2245" cy="1723"/>
          </a:xfrm>
        </p:grpSpPr>
        <p:pic>
          <p:nvPicPr>
            <p:cNvPr id="805893" name="Picture 5" descr="DSC0003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45" t="7770" r="31931" b="23363"/>
            <a:stretch>
              <a:fillRect/>
            </a:stretch>
          </p:blipFill>
          <p:spPr bwMode="auto">
            <a:xfrm>
              <a:off x="-151" y="424"/>
              <a:ext cx="2245" cy="17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805894" name="Text Box 6"/>
            <p:cNvSpPr txBox="1">
              <a:spLocks noChangeArrowheads="1"/>
            </p:cNvSpPr>
            <p:nvPr/>
          </p:nvSpPr>
          <p:spPr bwMode="auto">
            <a:xfrm>
              <a:off x="49" y="1625"/>
              <a:ext cx="1639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sz="3600" b="1" u="none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xyg</a:t>
              </a:r>
              <a:r>
                <a:rPr lang="vi-VN" sz="3600" b="1" dirty="0" smtClean="0">
                  <a:latin typeface="Times New Roman" pitchFamily="18" charset="0"/>
                  <a:cs typeface="Times New Roman" pitchFamily="18" charset="0"/>
                </a:rPr>
                <a:t>en</a:t>
              </a:r>
              <a:endParaRPr lang="en-US" sz="3600" b="1" u="none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05896" name="Picture 8" descr="DSC000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3" t="15004" r="21997" b="27057"/>
          <a:stretch>
            <a:fillRect/>
          </a:stretch>
        </p:blipFill>
        <p:spPr bwMode="auto">
          <a:xfrm>
            <a:off x="1713832" y="3957247"/>
            <a:ext cx="2956419" cy="2738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5897" name="Text Box 9"/>
          <p:cNvSpPr txBox="1">
            <a:spLocks noChangeArrowheads="1"/>
          </p:cNvSpPr>
          <p:nvPr/>
        </p:nvSpPr>
        <p:spPr bwMode="auto">
          <a:xfrm>
            <a:off x="2038722" y="5928107"/>
            <a:ext cx="26035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none" dirty="0" smtClean="0">
                <a:latin typeface="Times New Roman" pitchFamily="18" charset="0"/>
                <a:cs typeface="Times New Roman" pitchFamily="18" charset="0"/>
              </a:rPr>
              <a:t>Sulfur</a:t>
            </a:r>
            <a:endParaRPr lang="en-US" sz="3600" b="1" u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05899" name="Picture 11" descr="DSC000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6" t="5281" r="34543" b="29390"/>
          <a:stretch>
            <a:fillRect/>
          </a:stretch>
        </p:blipFill>
        <p:spPr bwMode="auto">
          <a:xfrm>
            <a:off x="4549256" y="332656"/>
            <a:ext cx="2516996" cy="3289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5900" name="Text Box 12"/>
          <p:cNvSpPr txBox="1">
            <a:spLocks noChangeArrowheads="1"/>
          </p:cNvSpPr>
          <p:nvPr/>
        </p:nvSpPr>
        <p:spPr bwMode="auto">
          <a:xfrm>
            <a:off x="4745870" y="2464281"/>
            <a:ext cx="2133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600" b="1" u="none" dirty="0" smtClean="0"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3600" b="1" u="none" dirty="0" err="1" smtClean="0">
                <a:latin typeface="Times New Roman" pitchFamily="18" charset="0"/>
                <a:cs typeface="Times New Roman" pitchFamily="18" charset="0"/>
              </a:rPr>
              <a:t>omine</a:t>
            </a:r>
            <a:endParaRPr lang="en-US" sz="3600" b="1" u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05902" name="Picture 14" descr="DSC000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9" t="16170" r="22583" b="19281"/>
          <a:stretch>
            <a:fillRect/>
          </a:stretch>
        </p:blipFill>
        <p:spPr bwMode="auto">
          <a:xfrm>
            <a:off x="5724129" y="3962134"/>
            <a:ext cx="2736304" cy="2733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5903" name="Text Box 15"/>
          <p:cNvSpPr txBox="1">
            <a:spLocks noChangeArrowheads="1"/>
          </p:cNvSpPr>
          <p:nvPr/>
        </p:nvSpPr>
        <p:spPr bwMode="auto">
          <a:xfrm>
            <a:off x="5824562" y="5928107"/>
            <a:ext cx="2590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none" dirty="0" smtClean="0">
                <a:latin typeface="Times New Roman" pitchFamily="18" charset="0"/>
                <a:cs typeface="Times New Roman" pitchFamily="18" charset="0"/>
              </a:rPr>
              <a:t>Phosphorus</a:t>
            </a:r>
            <a:endParaRPr lang="en-US" sz="36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00817" y="62720"/>
            <a:ext cx="6172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romanUcPeriod"/>
              <a:defRPr/>
            </a:pP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TÍNH CHẤT VẬT LÍ:</a:t>
            </a:r>
          </a:p>
        </p:txBody>
      </p:sp>
    </p:spTree>
    <p:extLst>
      <p:ext uri="{BB962C8B-B14F-4D97-AF65-F5344CB8AC3E}">
        <p14:creationId xmlns:p14="http://schemas.microsoft.com/office/powerpoint/2010/main" val="153310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0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05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5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5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5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5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05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5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05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05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5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05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05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5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05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05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5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897" grpId="0"/>
      <p:bldP spid="805900" grpId="0"/>
      <p:bldP spid="805903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107504" y="1043731"/>
            <a:ext cx="8763000" cy="4770537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-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nhiệt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độ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thường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, phi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kim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tồn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tại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ba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trạng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thái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: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Rắn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: C, S, P, . . . 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Lỏng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: Br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, . . . 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Khí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: O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, Cl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, H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, N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, . . . 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nguyên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tố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phi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kim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dẫn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điện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dẫn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nhiệt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nhiệt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độ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nóng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chảy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thấp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phi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kim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độc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: Cl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, Br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, I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115616" y="-11187"/>
            <a:ext cx="6172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romanUcPeriod"/>
              <a:defRPr/>
            </a:pP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TÍNH CHẤT VẬT LÍ:</a:t>
            </a:r>
          </a:p>
        </p:txBody>
      </p:sp>
      <p:pic>
        <p:nvPicPr>
          <p:cNvPr id="5" name="Picture 4" descr="Hình ảnh Biểu Tượng Cây Bút Chì PNG, Vector, PSD, và biểu tượng để tải về  miễn phí | pngtre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5" t="23595" r="24071" b="23846"/>
          <a:stretch/>
        </p:blipFill>
        <p:spPr bwMode="auto">
          <a:xfrm flipH="1">
            <a:off x="7706" y="0"/>
            <a:ext cx="967849" cy="90872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987625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5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5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5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5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5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7" name="Line 5"/>
          <p:cNvSpPr>
            <a:spLocks noChangeShapeType="1"/>
          </p:cNvSpPr>
          <p:nvPr/>
        </p:nvSpPr>
        <p:spPr bwMode="auto">
          <a:xfrm>
            <a:off x="5222921" y="2304291"/>
            <a:ext cx="503238" cy="0"/>
          </a:xfrm>
          <a:prstGeom prst="line">
            <a:avLst/>
          </a:prstGeom>
          <a:noFill/>
          <a:ln w="28575">
            <a:solidFill>
              <a:srgbClr val="000014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8358" name="Text Box 6"/>
          <p:cNvSpPr txBox="1">
            <a:spLocks noChangeArrowheads="1"/>
          </p:cNvSpPr>
          <p:nvPr/>
        </p:nvSpPr>
        <p:spPr bwMode="auto">
          <a:xfrm>
            <a:off x="228600" y="2580382"/>
            <a:ext cx="2590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u="none" dirty="0">
                <a:latin typeface="Times New Roman" pitchFamily="18" charset="0"/>
                <a:cs typeface="Times New Roman" pitchFamily="18" charset="0"/>
              </a:rPr>
              <a:t>2/ Kim lo</a:t>
            </a:r>
            <a:r>
              <a:rPr lang="vi-VN" sz="3200" u="none" dirty="0"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200" u="none" dirty="0">
                <a:latin typeface="Times New Roman" pitchFamily="18" charset="0"/>
                <a:cs typeface="Times New Roman" pitchFamily="18" charset="0"/>
              </a:rPr>
              <a:t>  +</a:t>
            </a:r>
            <a:endParaRPr lang="vi-VN" sz="320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8359" name="Line 7"/>
          <p:cNvSpPr>
            <a:spLocks noChangeShapeType="1"/>
          </p:cNvSpPr>
          <p:nvPr/>
        </p:nvSpPr>
        <p:spPr bwMode="auto">
          <a:xfrm>
            <a:off x="5474540" y="3012077"/>
            <a:ext cx="503238" cy="0"/>
          </a:xfrm>
          <a:prstGeom prst="line">
            <a:avLst/>
          </a:prstGeom>
          <a:noFill/>
          <a:ln w="28575">
            <a:solidFill>
              <a:srgbClr val="000014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8360" name="Text Box 8"/>
          <p:cNvSpPr txBox="1">
            <a:spLocks noChangeArrowheads="1"/>
          </p:cNvSpPr>
          <p:nvPr/>
        </p:nvSpPr>
        <p:spPr bwMode="auto">
          <a:xfrm>
            <a:off x="215360" y="3351481"/>
            <a:ext cx="45635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u="none" dirty="0">
                <a:latin typeface="Times New Roman" pitchFamily="18" charset="0"/>
                <a:cs typeface="Times New Roman" pitchFamily="18" charset="0"/>
              </a:rPr>
              <a:t>3/ </a:t>
            </a:r>
            <a:r>
              <a:rPr lang="en-US" sz="3200" u="none" dirty="0" smtClean="0">
                <a:latin typeface="Times New Roman" pitchFamily="18" charset="0"/>
                <a:cs typeface="Times New Roman" pitchFamily="18" charset="0"/>
              </a:rPr>
              <a:t>Oxygen      </a:t>
            </a:r>
            <a:r>
              <a:rPr lang="en-US" sz="3200" u="none" dirty="0">
                <a:latin typeface="Times New Roman" pitchFamily="18" charset="0"/>
                <a:cs typeface="Times New Roman" pitchFamily="18" charset="0"/>
              </a:rPr>
              <a:t>+    phi </a:t>
            </a:r>
            <a:r>
              <a:rPr lang="en-US" sz="3200" u="none" dirty="0" err="1">
                <a:latin typeface="Times New Roman" pitchFamily="18" charset="0"/>
                <a:cs typeface="Times New Roman" pitchFamily="18" charset="0"/>
              </a:rPr>
              <a:t>kim</a:t>
            </a:r>
            <a:endParaRPr lang="vi-VN" sz="320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8361" name="Line 9"/>
          <p:cNvSpPr>
            <a:spLocks noChangeShapeType="1"/>
          </p:cNvSpPr>
          <p:nvPr/>
        </p:nvSpPr>
        <p:spPr bwMode="auto">
          <a:xfrm>
            <a:off x="4953000" y="3733800"/>
            <a:ext cx="503238" cy="0"/>
          </a:xfrm>
          <a:prstGeom prst="line">
            <a:avLst/>
          </a:prstGeom>
          <a:noFill/>
          <a:ln w="28575">
            <a:solidFill>
              <a:srgbClr val="000014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8362" name="Text Box 10"/>
          <p:cNvSpPr txBox="1">
            <a:spLocks noChangeArrowheads="1"/>
          </p:cNvSpPr>
          <p:nvPr/>
        </p:nvSpPr>
        <p:spPr bwMode="auto">
          <a:xfrm>
            <a:off x="178293" y="4267200"/>
            <a:ext cx="8737107" cy="1200329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u="none" dirty="0" smtClean="0">
                <a:latin typeface="Times New Roman" pitchFamily="18" charset="0"/>
                <a:cs typeface="Times New Roman" pitchFamily="18" charset="0"/>
              </a:rPr>
              <a:t>Phi </a:t>
            </a:r>
            <a:r>
              <a:rPr lang="en-US" sz="3600" u="none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u="none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600" u="none" dirty="0"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en-US" sz="3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none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600" u="none" dirty="0">
                <a:latin typeface="Times New Roman" pitchFamily="18" charset="0"/>
                <a:cs typeface="Times New Roman" pitchFamily="18" charset="0"/>
              </a:rPr>
              <a:t>ể</a:t>
            </a:r>
            <a:r>
              <a:rPr lang="en-US" sz="3600" u="none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600" u="none" dirty="0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3600" u="none" dirty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3600" u="none" dirty="0">
                <a:latin typeface="Times New Roman" pitchFamily="18" charset="0"/>
                <a:cs typeface="Times New Roman" pitchFamily="18" charset="0"/>
              </a:rPr>
              <a:t>ụng</a:t>
            </a:r>
            <a:r>
              <a:rPr lang="en-US" sz="3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u="none" dirty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u="none" dirty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3600" u="none" dirty="0"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en-US" sz="3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none" dirty="0" smtClean="0">
                <a:latin typeface="Times New Roman" pitchFamily="18" charset="0"/>
                <a:cs typeface="Times New Roman" pitchFamily="18" charset="0"/>
              </a:rPr>
              <a:t>…………</a:t>
            </a:r>
            <a:endParaRPr lang="vi-VN" sz="360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8363" name="Text Box 11"/>
          <p:cNvSpPr txBox="1">
            <a:spLocks noChangeArrowheads="1"/>
          </p:cNvSpPr>
          <p:nvPr/>
        </p:nvSpPr>
        <p:spPr bwMode="auto">
          <a:xfrm>
            <a:off x="3165922" y="2020745"/>
            <a:ext cx="10947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none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vi-VN" sz="2400" u="none" dirty="0" smtClean="0">
                <a:latin typeface="Times New Roman" pitchFamily="18" charset="0"/>
                <a:cs typeface="Times New Roman" pitchFamily="18" charset="0"/>
              </a:rPr>
              <a:t>.......</a:t>
            </a:r>
            <a:endParaRPr lang="vi-VN" sz="240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8364" name="Text Box 12"/>
          <p:cNvSpPr txBox="1">
            <a:spLocks noChangeArrowheads="1"/>
          </p:cNvSpPr>
          <p:nvPr/>
        </p:nvSpPr>
        <p:spPr bwMode="auto">
          <a:xfrm>
            <a:off x="5977778" y="1967246"/>
            <a:ext cx="16307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sz="3200" u="none" dirty="0"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en-US" sz="3200" u="none" dirty="0" smtClean="0">
                <a:latin typeface="Times New Roman" pitchFamily="18" charset="0"/>
                <a:cs typeface="Times New Roman" pitchFamily="18" charset="0"/>
              </a:rPr>
              <a:t>ide</a:t>
            </a:r>
            <a:endParaRPr lang="vi-VN" sz="320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8365" name="Text Box 13"/>
          <p:cNvSpPr txBox="1">
            <a:spLocks noChangeArrowheads="1"/>
          </p:cNvSpPr>
          <p:nvPr/>
        </p:nvSpPr>
        <p:spPr bwMode="auto">
          <a:xfrm>
            <a:off x="6389326" y="2689109"/>
            <a:ext cx="2438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u="none" dirty="0">
                <a:solidFill>
                  <a:srgbClr val="000014"/>
                </a:solidFill>
                <a:latin typeface="Times New Roman" pitchFamily="18" charset="0"/>
                <a:cs typeface="Times New Roman" pitchFamily="18" charset="0"/>
              </a:rPr>
              <a:t>mu</a:t>
            </a:r>
            <a:r>
              <a:rPr lang="vi-VN" sz="3200" u="none" dirty="0">
                <a:solidFill>
                  <a:srgbClr val="000014"/>
                </a:solidFill>
                <a:latin typeface="Times New Roman" pitchFamily="18" charset="0"/>
                <a:cs typeface="Times New Roman" pitchFamily="18" charset="0"/>
              </a:rPr>
              <a:t>ối</a:t>
            </a:r>
          </a:p>
        </p:txBody>
      </p:sp>
      <p:sp>
        <p:nvSpPr>
          <p:cNvPr id="868368" name="Text Box 16"/>
          <p:cNvSpPr txBox="1">
            <a:spLocks noChangeArrowheads="1"/>
          </p:cNvSpPr>
          <p:nvPr/>
        </p:nvSpPr>
        <p:spPr bwMode="auto">
          <a:xfrm>
            <a:off x="2749858" y="2556657"/>
            <a:ext cx="26142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u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phi </a:t>
            </a:r>
            <a:r>
              <a:rPr lang="en-US" sz="3600" u="non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u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non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u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600" u="none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8370" name="Text Box 18"/>
          <p:cNvSpPr txBox="1">
            <a:spLocks noChangeArrowheads="1"/>
          </p:cNvSpPr>
          <p:nvPr/>
        </p:nvSpPr>
        <p:spPr bwMode="auto">
          <a:xfrm>
            <a:off x="5977778" y="3359063"/>
            <a:ext cx="12969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600" u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.........</a:t>
            </a:r>
            <a:r>
              <a:rPr lang="en-US" sz="3600" u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600" u="none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8371" name="Text Box 19"/>
          <p:cNvSpPr txBox="1">
            <a:spLocks noChangeArrowheads="1"/>
          </p:cNvSpPr>
          <p:nvPr/>
        </p:nvSpPr>
        <p:spPr bwMode="auto">
          <a:xfrm>
            <a:off x="25893" y="228600"/>
            <a:ext cx="8974121" cy="1569660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BT:</a:t>
            </a:r>
            <a:r>
              <a:rPr lang="en-US" sz="3200" b="1" u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2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ựa</a:t>
            </a:r>
            <a:r>
              <a:rPr lang="en-US" sz="32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32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2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2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ính</a:t>
            </a:r>
            <a:r>
              <a:rPr lang="en-US" sz="32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ất</a:t>
            </a:r>
            <a:r>
              <a:rPr lang="en-US" sz="32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32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óa</a:t>
            </a:r>
            <a:r>
              <a:rPr lang="en-US" sz="32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32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32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2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ủa</a:t>
            </a:r>
            <a:r>
              <a:rPr lang="en-US" sz="32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2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32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</a:t>
            </a:r>
            <a:r>
              <a:rPr lang="vi-VN" sz="32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2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ất</a:t>
            </a:r>
            <a:r>
              <a:rPr lang="en-US" sz="32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32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32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2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2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32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32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32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ãy</a:t>
            </a:r>
            <a:r>
              <a:rPr lang="en-US" sz="32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ọn</a:t>
            </a:r>
            <a:r>
              <a:rPr lang="en-US" sz="32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</a:t>
            </a:r>
            <a:r>
              <a:rPr lang="vi-VN" sz="32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2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ất</a:t>
            </a:r>
            <a:r>
              <a:rPr lang="en-US" sz="32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2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32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ợp</a:t>
            </a:r>
            <a:r>
              <a:rPr lang="en-US" sz="32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32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ền</a:t>
            </a:r>
            <a:r>
              <a:rPr lang="en-US" sz="32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32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2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ỗ</a:t>
            </a:r>
            <a:r>
              <a:rPr lang="en-US" sz="32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(…) </a:t>
            </a:r>
            <a:r>
              <a:rPr lang="en-US" sz="320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2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32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32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2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8372" name="Text Box 20"/>
          <p:cNvSpPr txBox="1">
            <a:spLocks noChangeArrowheads="1"/>
          </p:cNvSpPr>
          <p:nvPr/>
        </p:nvSpPr>
        <p:spPr bwMode="auto">
          <a:xfrm>
            <a:off x="215360" y="1913349"/>
            <a:ext cx="274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u="none" dirty="0">
                <a:latin typeface="Times New Roman" pitchFamily="18" charset="0"/>
                <a:cs typeface="Times New Roman" pitchFamily="18" charset="0"/>
              </a:rPr>
              <a:t>1/ Kim lo</a:t>
            </a:r>
            <a:r>
              <a:rPr lang="vi-VN" sz="3200" u="none" dirty="0"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200" u="none" dirty="0">
                <a:latin typeface="Times New Roman" pitchFamily="18" charset="0"/>
                <a:cs typeface="Times New Roman" pitchFamily="18" charset="0"/>
              </a:rPr>
              <a:t>  + </a:t>
            </a:r>
            <a:endParaRPr lang="vi-VN" sz="3200" u="none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28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8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8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868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8362" grpId="0" animBg="1"/>
      <p:bldP spid="868368" grpId="0"/>
      <p:bldP spid="8683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1670" name="Text Box 6"/>
              <p:cNvSpPr txBox="1">
                <a:spLocks noChangeArrowheads="1"/>
              </p:cNvSpPr>
              <p:nvPr/>
            </p:nvSpPr>
            <p:spPr bwMode="auto">
              <a:xfrm>
                <a:off x="266700" y="1752600"/>
                <a:ext cx="8499613" cy="3970318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600" dirty="0" err="1">
                    <a:latin typeface="Times New Roman" pitchFamily="18" charset="0"/>
                  </a:rPr>
                  <a:t>Viết</a:t>
                </a:r>
                <a:r>
                  <a:rPr lang="en-US" sz="3600" dirty="0">
                    <a:latin typeface="Times New Roman" pitchFamily="18" charset="0"/>
                  </a:rPr>
                  <a:t> PTHH </a:t>
                </a:r>
                <a:r>
                  <a:rPr lang="en-US" sz="3600" dirty="0" err="1">
                    <a:latin typeface="Times New Roman" pitchFamily="18" charset="0"/>
                  </a:rPr>
                  <a:t>xảy</a:t>
                </a:r>
                <a:r>
                  <a:rPr lang="en-US" sz="3600" dirty="0"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</a:rPr>
                  <a:t>ra</a:t>
                </a:r>
                <a:r>
                  <a:rPr lang="en-US" sz="3600" dirty="0"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</a:rPr>
                  <a:t>giữa</a:t>
                </a:r>
                <a:r>
                  <a:rPr lang="en-US" sz="3600" dirty="0"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</a:rPr>
                  <a:t>các</a:t>
                </a:r>
                <a:r>
                  <a:rPr lang="en-US" sz="3600" dirty="0"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</a:rPr>
                  <a:t>chất</a:t>
                </a:r>
                <a:r>
                  <a:rPr lang="en-US" sz="3600" dirty="0"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</a:rPr>
                  <a:t>sau</a:t>
                </a:r>
                <a:r>
                  <a:rPr lang="en-US" sz="3600" dirty="0" smtClean="0">
                    <a:latin typeface="Times New Roman" pitchFamily="18" charset="0"/>
                  </a:rPr>
                  <a:t>:</a:t>
                </a:r>
              </a:p>
              <a:p>
                <a:pPr rtl="1">
                  <a:spcBef>
                    <a:spcPct val="50000"/>
                  </a:spcBef>
                </a:pPr>
                <a:r>
                  <a:rPr lang="en-US" sz="3600" dirty="0">
                    <a:latin typeface="Times New Roman" pitchFamily="18" charset="0"/>
                    <a:cs typeface="Arial" charset="0"/>
                  </a:rPr>
                  <a:t>a. </a:t>
                </a:r>
                <a:r>
                  <a:rPr lang="en-US" sz="3600" dirty="0" smtClean="0">
                    <a:latin typeface="Times New Roman" pitchFamily="18" charset="0"/>
                    <a:cs typeface="Arial" charset="0"/>
                  </a:rPr>
                  <a:t>  Na   </a:t>
                </a:r>
                <a:r>
                  <a:rPr lang="en-US" sz="3600" dirty="0">
                    <a:latin typeface="Times New Roman" pitchFamily="18" charset="0"/>
                    <a:cs typeface="Arial" charset="0"/>
                  </a:rPr>
                  <a:t>+  </a:t>
                </a:r>
                <a:r>
                  <a:rPr lang="en-US" sz="3600" dirty="0" smtClean="0">
                    <a:latin typeface="Times New Roman" pitchFamily="18" charset="0"/>
                    <a:cs typeface="Arial" charset="0"/>
                  </a:rPr>
                  <a:t>Cl</a:t>
                </a:r>
                <a:r>
                  <a:rPr lang="en-US" sz="3600" baseline="-25000" dirty="0" smtClean="0">
                    <a:latin typeface="Times New Roman" pitchFamily="18" charset="0"/>
                    <a:cs typeface="Arial" charset="0"/>
                  </a:rPr>
                  <a:t>2</a:t>
                </a:r>
                <a:r>
                  <a:rPr lang="en-US" sz="3600" dirty="0" smtClean="0">
                    <a:latin typeface="Times New Roman" pitchFamily="18" charset="0"/>
                    <a:cs typeface="Arial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ea typeface="Cambria Math"/>
                        <a:cs typeface="Arial" charset="0"/>
                      </a:rPr>
                      <m:t>→</m:t>
                    </m:r>
                  </m:oMath>
                </a14:m>
                <a:endParaRPr lang="en-US" sz="3600" dirty="0" smtClean="0">
                  <a:latin typeface="Times New Roman" pitchFamily="18" charset="0"/>
                  <a:ea typeface="Cambria Math"/>
                  <a:cs typeface="Arial" charset="0"/>
                </a:endParaRPr>
              </a:p>
              <a:p>
                <a:pPr rtl="1">
                  <a:spcBef>
                    <a:spcPct val="50000"/>
                  </a:spcBef>
                </a:pPr>
                <a:r>
                  <a:rPr lang="en-US" sz="3600" dirty="0">
                    <a:latin typeface="Times New Roman" pitchFamily="18" charset="0"/>
                    <a:cs typeface="Arial" charset="0"/>
                  </a:rPr>
                  <a:t>b. </a:t>
                </a:r>
                <a:r>
                  <a:rPr lang="en-US" sz="3600" dirty="0" smtClean="0">
                    <a:latin typeface="Times New Roman" pitchFamily="18" charset="0"/>
                    <a:cs typeface="Arial" charset="0"/>
                  </a:rPr>
                  <a:t>  Fe   </a:t>
                </a:r>
                <a:r>
                  <a:rPr lang="en-US" sz="3600" dirty="0">
                    <a:latin typeface="Times New Roman" pitchFamily="18" charset="0"/>
                    <a:cs typeface="Arial" charset="0"/>
                  </a:rPr>
                  <a:t>+   S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  <a:cs typeface="Arial" charset="0"/>
                      </a:rPr>
                      <m:t>→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Arial" charset="0"/>
                  </a:rPr>
                  <a:t>    </a:t>
                </a:r>
              </a:p>
              <a:p>
                <a:pPr rtl="1">
                  <a:spcBef>
                    <a:spcPct val="50000"/>
                  </a:spcBef>
                </a:pPr>
                <a:r>
                  <a:rPr lang="en-US" sz="3600" dirty="0">
                    <a:latin typeface="Times New Roman" pitchFamily="18" charset="0"/>
                    <a:cs typeface="Arial" charset="0"/>
                  </a:rPr>
                  <a:t>c. </a:t>
                </a:r>
                <a:r>
                  <a:rPr lang="en-US" sz="3600" dirty="0" smtClean="0">
                    <a:latin typeface="Times New Roman" pitchFamily="18" charset="0"/>
                    <a:cs typeface="Arial" charset="0"/>
                  </a:rPr>
                  <a:t>  Mg   </a:t>
                </a:r>
                <a:r>
                  <a:rPr lang="en-US" sz="3600" dirty="0">
                    <a:latin typeface="Times New Roman" pitchFamily="18" charset="0"/>
                    <a:cs typeface="Arial" charset="0"/>
                  </a:rPr>
                  <a:t>+   O</a:t>
                </a:r>
                <a:r>
                  <a:rPr lang="en-US" sz="3600" baseline="-25000" dirty="0">
                    <a:latin typeface="Times New Roman" pitchFamily="18" charset="0"/>
                    <a:cs typeface="Arial" charset="0"/>
                  </a:rPr>
                  <a:t>2</a:t>
                </a:r>
                <a:r>
                  <a:rPr lang="en-US" sz="3600" dirty="0">
                    <a:latin typeface="Times New Roman" pitchFamily="18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ea typeface="Cambria Math"/>
                        <a:cs typeface="Arial" charset="0"/>
                      </a:rPr>
                      <m:t>→</m:t>
                    </m:r>
                  </m:oMath>
                </a14:m>
                <a:endParaRPr lang="en-US" sz="3600" dirty="0" smtClean="0">
                  <a:latin typeface="Times New Roman" pitchFamily="18" charset="0"/>
                  <a:cs typeface="Arial" charset="0"/>
                </a:endParaRPr>
              </a:p>
              <a:p>
                <a:pPr rtl="1">
                  <a:spcBef>
                    <a:spcPct val="50000"/>
                  </a:spcBef>
                </a:pPr>
                <a:r>
                  <a:rPr lang="en-US" sz="3600" dirty="0">
                    <a:latin typeface="Times New Roman" pitchFamily="18" charset="0"/>
                    <a:cs typeface="Arial" charset="0"/>
                  </a:rPr>
                  <a:t>d. </a:t>
                </a:r>
                <a:r>
                  <a:rPr lang="en-US" sz="3600" dirty="0" smtClean="0">
                    <a:latin typeface="Times New Roman" pitchFamily="18" charset="0"/>
                    <a:cs typeface="Arial" charset="0"/>
                  </a:rPr>
                  <a:t>  Cu   </a:t>
                </a:r>
                <a:r>
                  <a:rPr lang="en-US" sz="3600" dirty="0">
                    <a:latin typeface="Times New Roman" pitchFamily="18" charset="0"/>
                    <a:cs typeface="Arial" charset="0"/>
                  </a:rPr>
                  <a:t>+   O</a:t>
                </a:r>
                <a:r>
                  <a:rPr lang="en-US" sz="3600" baseline="-25000" dirty="0">
                    <a:latin typeface="Times New Roman" pitchFamily="18" charset="0"/>
                    <a:cs typeface="Arial" charset="0"/>
                  </a:rPr>
                  <a:t>2</a:t>
                </a:r>
                <a:r>
                  <a:rPr lang="en-US" sz="3600" dirty="0">
                    <a:latin typeface="Times New Roman" pitchFamily="18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  <a:cs typeface="Arial" charset="0"/>
                      </a:rPr>
                      <m:t>→</m:t>
                    </m:r>
                  </m:oMath>
                </a14:m>
                <a:endParaRPr lang="en-US" sz="3600" dirty="0">
                  <a:latin typeface="Times New Roman" pitchFamily="18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41670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700" y="1752600"/>
                <a:ext cx="8499613" cy="397031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1674" name="Text Box 10"/>
          <p:cNvSpPr txBox="1">
            <a:spLocks noChangeArrowheads="1"/>
          </p:cNvSpPr>
          <p:nvPr/>
        </p:nvSpPr>
        <p:spPr bwMode="auto">
          <a:xfrm>
            <a:off x="457200" y="869325"/>
            <a:ext cx="533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91818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II. TÍNH CHẤT HÓA HỌC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17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1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1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241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1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0" grpId="0" animBg="1"/>
      <p:bldP spid="24167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8485" name="Text Box 5"/>
              <p:cNvSpPr txBox="1">
                <a:spLocks noChangeArrowheads="1"/>
              </p:cNvSpPr>
              <p:nvPr/>
            </p:nvSpPr>
            <p:spPr bwMode="auto">
              <a:xfrm>
                <a:off x="182009" y="1600200"/>
                <a:ext cx="8839200" cy="3940181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Nhiều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phi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kim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tác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dụng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kim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loại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tạo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muối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algn="just" eaLnBrk="1" hangingPunct="1">
                  <a:spcBef>
                    <a:spcPct val="50000"/>
                  </a:spcBef>
                </a:pP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2Na + Cl</a:t>
                </a:r>
                <a:r>
                  <a:rPr lang="en-US" sz="32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𝑜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2NaCl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Khí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oxygen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tác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dụng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kim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loại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tạo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oxide 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2Mg + O</a:t>
                </a:r>
                <a:r>
                  <a:rPr lang="en-US" sz="32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𝑜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2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MgO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8485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009" y="1600200"/>
                <a:ext cx="8839200" cy="394018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82009" y="5638800"/>
            <a:ext cx="8839200" cy="114300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Phi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oxide.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57200" y="869325"/>
            <a:ext cx="533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124575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II. TÍNH CHẤT HÓA HỌC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</p:txBody>
      </p:sp>
      <p:pic>
        <p:nvPicPr>
          <p:cNvPr id="6" name="Picture 5" descr="Hình ảnh Biểu Tượng Cây Bút Chì PNG, Vector, PSD, và biểu tượng để tải về  miễn phí | pngtre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5" t="23595" r="24071" b="23846"/>
          <a:stretch/>
        </p:blipFill>
        <p:spPr bwMode="auto">
          <a:xfrm flipH="1">
            <a:off x="7706" y="0"/>
            <a:ext cx="967849" cy="90872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1598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484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Text Box 2"/>
          <p:cNvSpPr txBox="1">
            <a:spLocks noChangeArrowheads="1"/>
          </p:cNvSpPr>
          <p:nvPr/>
        </p:nvSpPr>
        <p:spPr bwMode="auto">
          <a:xfrm>
            <a:off x="622300" y="2332038"/>
            <a:ext cx="365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u="none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42757" name="Text Box 5"/>
          <p:cNvSpPr txBox="1">
            <a:spLocks noChangeArrowheads="1"/>
          </p:cNvSpPr>
          <p:nvPr/>
        </p:nvSpPr>
        <p:spPr bwMode="auto">
          <a:xfrm>
            <a:off x="328613" y="2185988"/>
            <a:ext cx="793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i="1" u="none">
              <a:solidFill>
                <a:schemeClr val="tx1"/>
              </a:solidFill>
              <a:latin typeface="Wingdings 3" pitchFamily="18" charset="2"/>
            </a:endParaRPr>
          </a:p>
        </p:txBody>
      </p:sp>
      <p:pic>
        <p:nvPicPr>
          <p:cNvPr id="842758" name="Picture 6" descr="Khi hidro chay trong khi c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981200"/>
            <a:ext cx="81184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66700" y="909730"/>
            <a:ext cx="7581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Hydrogen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191818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II. TÍNH CHẤT HÓA HỌC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780806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2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2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827843" y="4527090"/>
            <a:ext cx="3505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8635" y="4278755"/>
            <a:ext cx="8839200" cy="1143000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Phi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36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115616" y="329728"/>
            <a:ext cx="7581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Hydrogen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0804" y="1224393"/>
                <a:ext cx="8839200" cy="279332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Oxygen </a:t>
                </a: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tác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dụng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khí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Hydrogen</a:t>
                </a:r>
              </a:p>
              <a:p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en-US" sz="36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+ H</a:t>
                </a:r>
                <a:r>
                  <a:rPr lang="en-US" sz="36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</a:rPr>
                              <m:t>𝑜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H</a:t>
                </a:r>
                <a:r>
                  <a:rPr lang="en-US" sz="36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  <a:p>
                <a:pPr marL="571500" indent="-571500">
                  <a:buFont typeface="Arial" pitchFamily="34" charset="0"/>
                  <a:buChar char="•"/>
                </a:pP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Khí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Chlor</a:t>
                </a:r>
                <a:r>
                  <a:rPr lang="vi-VN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ine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tác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dụng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khí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Hydrogen</a:t>
                </a:r>
                <a:endPara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36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 +  Cl</a:t>
                </a:r>
                <a:r>
                  <a:rPr lang="en-US" sz="3600" baseline="-25000" dirty="0">
                    <a:latin typeface="Times New Roman" pitchFamily="18" charset="0"/>
                    <a:cs typeface="Times New Roman" pitchFamily="18" charset="0"/>
                  </a:rPr>
                  <a:t>2  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  <a:cs typeface="Times New Roman" pitchFamily="18" charset="0"/>
                              </a:rPr>
                              <m:t>𝑜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2HCl</a:t>
                </a:r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04" y="1224393"/>
                <a:ext cx="8839200" cy="27933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Hình ảnh Biểu Tượng Cây Bút Chì PNG, Vector, PSD, và biểu tượng để tải về  miễn phí | pngtre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5" t="23595" r="24071" b="23846"/>
          <a:stretch/>
        </p:blipFill>
        <p:spPr bwMode="auto">
          <a:xfrm flipH="1">
            <a:off x="7706" y="0"/>
            <a:ext cx="967849" cy="90872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939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0178" name="Text Box 2"/>
              <p:cNvSpPr txBox="1">
                <a:spLocks noChangeArrowheads="1"/>
              </p:cNvSpPr>
              <p:nvPr/>
            </p:nvSpPr>
            <p:spPr bwMode="auto">
              <a:xfrm>
                <a:off x="395536" y="2987565"/>
                <a:ext cx="3818538" cy="8828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3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  +   2H</a:t>
                </a:r>
                <a:r>
                  <a:rPr lang="en-US" sz="3600" baseline="-25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   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1000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𝑜</m:t>
                            </m:r>
                          </m:sup>
                        </m:sSup>
                        <m:r>
                          <m:rPr>
                            <m:brk m:alnAt="2"/>
                          </m:r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</m:groupCh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0178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2987565"/>
                <a:ext cx="3818538" cy="882870"/>
              </a:xfrm>
              <a:prstGeom prst="rect">
                <a:avLst/>
              </a:prstGeom>
              <a:blipFill>
                <a:blip r:embed="rId2"/>
                <a:stretch>
                  <a:fillRect l="-4952" b="-255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4057050" y="3135096"/>
            <a:ext cx="1371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600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87094" y="1457543"/>
            <a:ext cx="8787970" cy="1077218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C, S, Br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F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. . 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82" name="Text Box 6"/>
              <p:cNvSpPr txBox="1">
                <a:spLocks noChangeArrowheads="1"/>
              </p:cNvSpPr>
              <p:nvPr/>
            </p:nvSpPr>
            <p:spPr bwMode="auto">
              <a:xfrm>
                <a:off x="351916" y="3721055"/>
                <a:ext cx="3870665" cy="8828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3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  +    H</a:t>
                </a:r>
                <a:r>
                  <a:rPr lang="en-US" sz="3600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   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300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𝑜</m:t>
                            </m:r>
                          </m:sup>
                        </m:sSup>
                        <m:r>
                          <m:rPr>
                            <m:brk m:alnAt="2"/>
                          </m:r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</m:groupCh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0182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1916" y="3721055"/>
                <a:ext cx="3870665" cy="882870"/>
              </a:xfrm>
              <a:prstGeom prst="rect">
                <a:avLst/>
              </a:prstGeom>
              <a:blipFill>
                <a:blip r:embed="rId3"/>
                <a:stretch>
                  <a:fillRect l="-4882" b="-255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185" name="Text Box 9"/>
              <p:cNvSpPr txBox="1">
                <a:spLocks noChangeArrowheads="1"/>
              </p:cNvSpPr>
              <p:nvPr/>
            </p:nvSpPr>
            <p:spPr bwMode="auto">
              <a:xfrm>
                <a:off x="285150" y="4420360"/>
                <a:ext cx="4004199" cy="8605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3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Br</a:t>
                </a:r>
                <a:r>
                  <a:rPr lang="en-US" sz="3600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+  H</a:t>
                </a:r>
                <a:r>
                  <a:rPr lang="en-US" sz="3600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   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đ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𝑢𝑛</m:t>
                        </m:r>
                        <m:r>
                          <m:rPr>
                            <m:brk m:alnAt="2"/>
                          </m:r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ó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𝑛𝑔</m:t>
                        </m:r>
                      </m:e>
                    </m:groupCh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0185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5150" y="4420360"/>
                <a:ext cx="4004199" cy="860557"/>
              </a:xfrm>
              <a:prstGeom prst="rect">
                <a:avLst/>
              </a:prstGeom>
              <a:blipFill>
                <a:blip r:embed="rId4"/>
                <a:stretch>
                  <a:fillRect l="-4718" b="-255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187" name="Text Box 11"/>
              <p:cNvSpPr txBox="1">
                <a:spLocks noChangeArrowheads="1"/>
              </p:cNvSpPr>
              <p:nvPr/>
            </p:nvSpPr>
            <p:spPr bwMode="auto">
              <a:xfrm>
                <a:off x="285150" y="5076295"/>
                <a:ext cx="5073635" cy="8804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3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3600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+    H</a:t>
                </a:r>
                <a:r>
                  <a:rPr lang="en-US" sz="3600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   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𝑔𝑎𝑦</m:t>
                        </m:r>
                        <m:r>
                          <m:rPr>
                            <m:brk m:alnAt="2"/>
                          </m:r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ó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𝑛𝑔</m:t>
                        </m:r>
                        <m:r>
                          <m:rPr>
                            <m:brk m:alnAt="2"/>
                          </m:r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ố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e>
                    </m:groupCh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0187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5150" y="5076295"/>
                <a:ext cx="5073635" cy="880434"/>
              </a:xfrm>
              <a:prstGeom prst="rect">
                <a:avLst/>
              </a:prstGeom>
              <a:blipFill>
                <a:blip r:embed="rId5"/>
                <a:stretch>
                  <a:fillRect l="-3726" b="-256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Hình ảnh Biểu Tượng Cây Bút Chì PNG, Vector, PSD, và biểu tượng để tải về  miễn phí | pngtre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5" t="23595" r="24071" b="23846"/>
          <a:stretch/>
        </p:blipFill>
        <p:spPr bwMode="auto">
          <a:xfrm flipH="1">
            <a:off x="7706" y="0"/>
            <a:ext cx="967849" cy="90872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958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80" grpId="0"/>
      <p:bldP spid="24581" grpId="0" animBg="1"/>
      <p:bldP spid="50182" grpId="0"/>
      <p:bldP spid="50185" grpId="0"/>
      <p:bldP spid="5018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607</Words>
  <Application>Microsoft Office PowerPoint</Application>
  <PresentationFormat>On-screen Show (4:3)</PresentationFormat>
  <Paragraphs>97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Cambria Math</vt:lpstr>
      <vt:lpstr>等线</vt:lpstr>
      <vt:lpstr>Symbol</vt:lpstr>
      <vt:lpstr>Times New Roman</vt:lpstr>
      <vt:lpstr>Wingdings 2</vt:lpstr>
      <vt:lpstr>Wingdings 3</vt:lpstr>
      <vt:lpstr>叶根友毛笔行书2.0版</vt:lpstr>
      <vt:lpstr>Office Theme</vt:lpstr>
      <vt:lpstr>CHƯƠNG 3: PHI KIM SƠ LƯỢC VỀ BẢNG TUẦN HOÀN CÁC NGUYÊN TỐ HÓA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3: PHI KIM SƠ LƯỢC VỀ BẢNG TUẦN HOÀN CÁC NGUYÊN TỐ HÓA HỌC</dc:title>
  <dc:creator>HUYEN</dc:creator>
  <cp:lastModifiedBy>acer</cp:lastModifiedBy>
  <cp:revision>9</cp:revision>
  <dcterms:created xsi:type="dcterms:W3CDTF">2021-12-06T07:19:47Z</dcterms:created>
  <dcterms:modified xsi:type="dcterms:W3CDTF">2021-12-19T03:05:11Z</dcterms:modified>
</cp:coreProperties>
</file>